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6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71" r:id="rId4"/>
    <p:sldId id="310" r:id="rId5"/>
    <p:sldId id="293" r:id="rId6"/>
    <p:sldId id="294" r:id="rId7"/>
    <p:sldId id="262" r:id="rId8"/>
    <p:sldId id="311" r:id="rId9"/>
    <p:sldId id="319" r:id="rId10"/>
    <p:sldId id="312" r:id="rId11"/>
    <p:sldId id="313" r:id="rId12"/>
    <p:sldId id="320" r:id="rId13"/>
    <p:sldId id="314" r:id="rId14"/>
    <p:sldId id="324" r:id="rId15"/>
    <p:sldId id="315" r:id="rId16"/>
    <p:sldId id="317" r:id="rId17"/>
    <p:sldId id="318" r:id="rId18"/>
    <p:sldId id="263" r:id="rId19"/>
    <p:sldId id="309" r:id="rId20"/>
    <p:sldId id="323" r:id="rId21"/>
    <p:sldId id="306" r:id="rId22"/>
    <p:sldId id="322" r:id="rId23"/>
    <p:sldId id="321" r:id="rId24"/>
    <p:sldId id="264" r:id="rId25"/>
    <p:sldId id="261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46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7119" autoAdjust="0"/>
  </p:normalViewPr>
  <p:slideViewPr>
    <p:cSldViewPr>
      <p:cViewPr varScale="1">
        <p:scale>
          <a:sx n="72" d="100"/>
          <a:sy n="7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372"/>
    </p:cViewPr>
  </p:sorterViewPr>
  <p:notesViewPr>
    <p:cSldViewPr>
      <p:cViewPr varScale="1">
        <p:scale>
          <a:sx n="59" d="100"/>
          <a:sy n="59" d="100"/>
        </p:scale>
        <p:origin x="-258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834B4-36FE-44C5-8266-60EE0355759E}" type="datetimeFigureOut">
              <a:rPr lang="zh-TW" altLang="en-US" smtClean="0"/>
              <a:pPr/>
              <a:t>2014/4/1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DAA90-C8CA-4A84-B4E1-A08211894A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4224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B8CF-2862-42D9-8100-B77199B7E870}" type="datetimeFigureOut">
              <a:rPr lang="zh-TW" altLang="en-US" smtClean="0"/>
              <a:pPr/>
              <a:t>2014/4/1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B139E-67FD-4686-A761-4D7964A35B6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6891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B139E-67FD-4686-A761-4D7964A35B63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107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74CD-6431-415F-86A3-BE2C9D4F7379}" type="datetime1">
              <a:rPr lang="zh-TW" altLang="en-US" smtClean="0"/>
              <a:pPr/>
              <a:t>2014/4/1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CF7A-DE47-476B-A3E1-D15E3C1F6354}" type="datetime1">
              <a:rPr lang="zh-TW" altLang="en-US" smtClean="0"/>
              <a:pPr/>
              <a:t>2014/4/1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339D-DD1C-4F80-A157-E1AD970184BA}" type="datetime1">
              <a:rPr lang="zh-TW" altLang="en-US" smtClean="0"/>
              <a:pPr/>
              <a:t>2014/4/1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FC72-A5D8-4F12-AE16-1B6A67CB4E02}" type="datetime1">
              <a:rPr lang="zh-TW" altLang="en-US" smtClean="0"/>
              <a:pPr/>
              <a:t>2014/4/1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FD2A-2948-4A18-B9EF-7C09EC99E855}" type="datetime1">
              <a:rPr lang="zh-TW" altLang="en-US" smtClean="0"/>
              <a:pPr/>
              <a:t>2014/4/1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44C1-1DA6-4EAC-A813-855F7D9461EA}" type="datetime1">
              <a:rPr lang="zh-TW" altLang="en-US" smtClean="0"/>
              <a:pPr/>
              <a:t>2014/4/1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F2FC-8015-4D1B-A366-B88E5DB5577F}" type="datetime1">
              <a:rPr lang="zh-TW" altLang="en-US" smtClean="0"/>
              <a:pPr/>
              <a:t>2014/4/1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810D-9925-46E2-B19F-9CB7B70FCD90}" type="datetime1">
              <a:rPr lang="zh-TW" altLang="en-US" smtClean="0"/>
              <a:pPr/>
              <a:t>2014/4/1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F493-F98C-4DA4-B798-86A2CD134869}" type="datetime1">
              <a:rPr lang="zh-TW" altLang="en-US" smtClean="0"/>
              <a:pPr/>
              <a:t>2014/4/1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1A80-7227-4128-A2E8-95C2DC0A1922}" type="datetime1">
              <a:rPr lang="zh-TW" altLang="en-US" smtClean="0"/>
              <a:pPr/>
              <a:t>2014/4/1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D99A-6C14-46DB-B5B9-D5A259D1C4A2}" type="datetime1">
              <a:rPr lang="zh-TW" altLang="en-US" smtClean="0"/>
              <a:pPr/>
              <a:t>2014/4/1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38339B-1DB3-44F6-82C1-8415D8BAF124}" type="datetime1">
              <a:rPr lang="zh-TW" altLang="en-US" smtClean="0"/>
              <a:pPr/>
              <a:t>2014/4/1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12C412-858C-4BDA-A716-173E95CE819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>On Mining Mobile Apps Usage Behavior for Predicting Apps Usage in Smartphones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59632" y="3212976"/>
            <a:ext cx="7128792" cy="3456384"/>
          </a:xfrm>
        </p:spPr>
        <p:txBody>
          <a:bodyPr>
            <a:noAutofit/>
          </a:bodyPr>
          <a:lstStyle/>
          <a:p>
            <a:pPr algn="l"/>
            <a:r>
              <a:rPr lang="en-US" altLang="zh-TW" dirty="0"/>
              <a:t>Date : </a:t>
            </a:r>
            <a:r>
              <a:rPr lang="en-US" altLang="zh-TW" dirty="0" smtClean="0"/>
              <a:t>2014/04/01</a:t>
            </a:r>
            <a:endParaRPr lang="en-US" altLang="zh-TW" dirty="0"/>
          </a:p>
          <a:p>
            <a:pPr algn="l"/>
            <a:r>
              <a:rPr lang="en-US" altLang="zh-TW" dirty="0"/>
              <a:t>Author : </a:t>
            </a:r>
            <a:r>
              <a:rPr lang="en-US" altLang="zh-TW" dirty="0" err="1"/>
              <a:t>Zhung-Xun</a:t>
            </a:r>
            <a:r>
              <a:rPr lang="en-US" altLang="zh-TW" dirty="0"/>
              <a:t> </a:t>
            </a:r>
            <a:r>
              <a:rPr lang="en-US" altLang="zh-TW" dirty="0" smtClean="0"/>
              <a:t>Liao, Yi-Chin </a:t>
            </a:r>
            <a:r>
              <a:rPr lang="en-US" altLang="zh-TW" dirty="0"/>
              <a:t>Pan</a:t>
            </a:r>
            <a:r>
              <a:rPr lang="en-US" altLang="zh-TW" dirty="0" smtClean="0"/>
              <a:t>, 		    Wen-</a:t>
            </a:r>
            <a:r>
              <a:rPr lang="en-US" altLang="zh-TW" dirty="0" err="1" smtClean="0"/>
              <a:t>Chih</a:t>
            </a:r>
            <a:r>
              <a:rPr lang="en-US" altLang="zh-TW" dirty="0" smtClean="0"/>
              <a:t> Peng,  </a:t>
            </a:r>
            <a:r>
              <a:rPr lang="en-US" altLang="zh-TW" dirty="0"/>
              <a:t>Po-</a:t>
            </a:r>
            <a:r>
              <a:rPr lang="en-US" altLang="zh-TW" dirty="0" err="1"/>
              <a:t>Ruey</a:t>
            </a:r>
            <a:r>
              <a:rPr lang="en-US" altLang="zh-TW" dirty="0"/>
              <a:t> </a:t>
            </a:r>
            <a:r>
              <a:rPr lang="en-US" altLang="zh-TW" dirty="0" smtClean="0"/>
              <a:t>Lei</a:t>
            </a:r>
          </a:p>
          <a:p>
            <a:pPr algn="l"/>
            <a:r>
              <a:rPr lang="en-US" altLang="zh-TW" dirty="0" smtClean="0"/>
              <a:t>Source </a:t>
            </a:r>
            <a:r>
              <a:rPr lang="en-US" altLang="zh-TW" dirty="0"/>
              <a:t>: </a:t>
            </a:r>
            <a:r>
              <a:rPr lang="en-US" altLang="zh-TW" dirty="0" smtClean="0"/>
              <a:t>CIKM’13</a:t>
            </a:r>
            <a:endParaRPr lang="en-US" altLang="zh-TW" dirty="0"/>
          </a:p>
          <a:p>
            <a:pPr algn="l"/>
            <a:r>
              <a:rPr lang="en-US" altLang="zh-TW" dirty="0"/>
              <a:t>Advisor :  </a:t>
            </a:r>
            <a:r>
              <a:rPr lang="en-US" altLang="zh-TW" dirty="0" err="1"/>
              <a:t>Jia</a:t>
            </a:r>
            <a:r>
              <a:rPr lang="en-US" altLang="zh-TW" dirty="0"/>
              <a:t>-ling </a:t>
            </a:r>
            <a:r>
              <a:rPr lang="en-US" altLang="zh-TW" dirty="0" err="1"/>
              <a:t>Koh</a:t>
            </a:r>
            <a:endParaRPr lang="en-US" altLang="zh-TW" dirty="0"/>
          </a:p>
          <a:p>
            <a:pPr algn="l"/>
            <a:r>
              <a:rPr lang="en-US" altLang="zh-TW" dirty="0"/>
              <a:t>Speaker : </a:t>
            </a:r>
            <a:r>
              <a:rPr lang="en-US" altLang="zh-TW" dirty="0" smtClean="0"/>
              <a:t>Shao-Chun </a:t>
            </a:r>
            <a:r>
              <a:rPr lang="en-US" altLang="zh-TW" dirty="0"/>
              <a:t>Peng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02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Global usage </a:t>
            </a:r>
            <a:r>
              <a:rPr lang="en-US" altLang="zh-TW" dirty="0" smtClean="0"/>
              <a:t>feature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usage behavior </a:t>
            </a:r>
            <a:r>
              <a:rPr lang="en-US" altLang="zh-TW" dirty="0"/>
              <a:t>of the Apps who are used frequently in the </a:t>
            </a:r>
            <a:r>
              <a:rPr lang="en-US" altLang="zh-TW" dirty="0" smtClean="0"/>
              <a:t>global</a:t>
            </a:r>
          </a:p>
          <a:p>
            <a:pPr lvl="1"/>
            <a:r>
              <a:rPr lang="en-US" altLang="zh-TW" i="1" dirty="0" err="1"/>
              <a:t>fg</a:t>
            </a:r>
            <a:r>
              <a:rPr lang="en-US" altLang="zh-TW" dirty="0"/>
              <a:t>(</a:t>
            </a:r>
            <a:r>
              <a:rPr lang="en-US" altLang="zh-TW" i="1" dirty="0"/>
              <a:t>app</a:t>
            </a:r>
            <a:r>
              <a:rPr lang="en-US" altLang="zh-TW" dirty="0"/>
              <a:t>) =</a:t>
            </a:r>
            <a:r>
              <a:rPr lang="en-US" altLang="zh-TW" i="1" dirty="0"/>
              <a:t>&lt; </a:t>
            </a:r>
            <a:r>
              <a:rPr lang="en-US" altLang="zh-TW" i="1" dirty="0" err="1"/>
              <a:t>ug</a:t>
            </a:r>
            <a:r>
              <a:rPr lang="en-US" altLang="zh-TW" dirty="0"/>
              <a:t>(</a:t>
            </a:r>
            <a:r>
              <a:rPr lang="en-US" altLang="zh-TW" i="1" dirty="0"/>
              <a:t>app</a:t>
            </a:r>
            <a:r>
              <a:rPr lang="en-US" altLang="zh-TW" dirty="0"/>
              <a:t>) </a:t>
            </a:r>
            <a:r>
              <a:rPr lang="en-US" altLang="zh-TW" i="1" dirty="0" smtClean="0"/>
              <a:t>&gt;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8"/>
          <a:stretch/>
        </p:blipFill>
        <p:spPr bwMode="auto">
          <a:xfrm>
            <a:off x="827585" y="3423270"/>
            <a:ext cx="3625146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538547"/>
              </p:ext>
            </p:extLst>
          </p:nvPr>
        </p:nvGraphicFramePr>
        <p:xfrm>
          <a:off x="5364088" y="3772534"/>
          <a:ext cx="362138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693"/>
                <a:gridCol w="1810693"/>
              </a:tblGrid>
              <a:tr h="30839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APP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Global usage </a:t>
                      </a:r>
                      <a:endParaRPr lang="zh-TW" altLang="en-US" dirty="0"/>
                    </a:p>
                  </a:txBody>
                  <a:tcPr/>
                </a:tc>
              </a:tr>
              <a:tr h="30839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Gmail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40</a:t>
                      </a:r>
                      <a:endParaRPr lang="zh-TW" altLang="en-US" dirty="0"/>
                    </a:p>
                  </a:txBody>
                  <a:tcPr/>
                </a:tc>
              </a:tr>
              <a:tr h="30839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Facebook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/>
                </a:tc>
              </a:tr>
              <a:tr h="30839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Alarm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</a:t>
                      </a:r>
                      <a:endParaRPr lang="zh-TW" altLang="en-US" dirty="0"/>
                    </a:p>
                  </a:txBody>
                  <a:tcPr/>
                </a:tc>
              </a:tr>
              <a:tr h="30839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Candler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</a:t>
                      </a:r>
                      <a:endParaRPr lang="zh-TW" altLang="en-US" dirty="0"/>
                    </a:p>
                  </a:txBody>
                  <a:tcPr/>
                </a:tc>
              </a:tr>
              <a:tr h="30839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Line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  <a:tr h="30839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Angry bird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187624" y="5250296"/>
                <a:ext cx="4176464" cy="122413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Bef>
                    <a:spcPct val="20000"/>
                  </a:spcBef>
                  <a:buClr>
                    <a:schemeClr val="accent3"/>
                  </a:buClr>
                  <a:buSzPct val="95000"/>
                </a:pPr>
                <a:r>
                  <a:rPr lang="en-US" altLang="zh-TW" sz="2000" dirty="0" smtClean="0">
                    <a:solidFill>
                      <a:srgbClr val="FF0000"/>
                    </a:solidFill>
                  </a:rPr>
                  <a:t>P</a:t>
                </a:r>
                <a:r>
                  <a:rPr lang="en-US" altLang="zh-TW" sz="2000" dirty="0" err="1">
                    <a:solidFill>
                      <a:srgbClr val="FF0000"/>
                    </a:solidFill>
                  </a:rPr>
                  <a:t>fg</a:t>
                </a:r>
                <a:r>
                  <a:rPr lang="en-US" altLang="zh-TW" sz="2000" dirty="0">
                    <a:solidFill>
                      <a:srgbClr val="FF0000"/>
                    </a:solidFill>
                  </a:rPr>
                  <a:t>(Gmail)=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sz="2000">
                            <a:solidFill>
                              <a:srgbClr val="FF0000"/>
                            </a:solidFill>
                            <a:latin typeface="Cambria Math"/>
                          </a:rPr>
                          <m:t>40</m:t>
                        </m:r>
                      </m:num>
                      <m:den>
                        <m:r>
                          <a:rPr lang="en-US" altLang="zh-TW" sz="2000">
                            <a:solidFill>
                              <a:srgbClr val="FF0000"/>
                            </a:solidFill>
                            <a:latin typeface="Cambria Math"/>
                          </a:rPr>
                          <m:t>40+10+15+15+5+10</m:t>
                        </m:r>
                      </m:den>
                    </m:f>
                    <m:r>
                      <a:rPr lang="en-US" altLang="zh-TW" sz="200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altLang="zh-TW" sz="2000" dirty="0">
                    <a:solidFill>
                      <a:srgbClr val="FF0000"/>
                    </a:solidFill>
                  </a:rPr>
                  <a:t>0.4</a:t>
                </a:r>
                <a:endParaRPr lang="zh-TW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250296"/>
                <a:ext cx="4176464" cy="1224136"/>
              </a:xfrm>
              <a:prstGeom prst="rect">
                <a:avLst/>
              </a:prstGeom>
              <a:blipFill rotWithShape="1">
                <a:blip r:embed="rId3"/>
                <a:stretch>
                  <a:fillRect l="-16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434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Temporal usage feature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</a:t>
            </a:r>
            <a:r>
              <a:rPr lang="en-US" altLang="zh-TW" dirty="0"/>
              <a:t>user would more likely use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Apps </a:t>
            </a:r>
            <a:r>
              <a:rPr lang="en-US" altLang="zh-TW" dirty="0"/>
              <a:t>which are used in the same temporal bucket as q</a:t>
            </a:r>
            <a:r>
              <a:rPr lang="en-US" altLang="zh-TW" sz="1600" dirty="0"/>
              <a:t>t</a:t>
            </a:r>
            <a:r>
              <a:rPr lang="en-US" altLang="zh-TW" dirty="0" smtClean="0"/>
              <a:t>.</a:t>
            </a:r>
            <a:endParaRPr lang="nb-NO" altLang="zh-TW" i="1" dirty="0" smtClean="0"/>
          </a:p>
          <a:p>
            <a:pPr lvl="1"/>
            <a:r>
              <a:rPr lang="nb-NO" altLang="zh-TW" i="1" dirty="0" smtClean="0"/>
              <a:t>f</a:t>
            </a:r>
            <a:r>
              <a:rPr lang="nb-NO" altLang="zh-TW" dirty="0" smtClean="0"/>
              <a:t>(</a:t>
            </a:r>
            <a:r>
              <a:rPr lang="nb-NO" altLang="zh-TW" i="1" dirty="0" smtClean="0"/>
              <a:t>app</a:t>
            </a:r>
            <a:r>
              <a:rPr lang="nb-NO" altLang="zh-TW" dirty="0"/>
              <a:t>) =</a:t>
            </a:r>
            <a:r>
              <a:rPr lang="nb-NO" altLang="zh-TW" i="1" dirty="0"/>
              <a:t>&lt; ut</a:t>
            </a:r>
            <a:r>
              <a:rPr lang="nb-NO" altLang="zh-TW" dirty="0"/>
              <a:t>1 (</a:t>
            </a:r>
            <a:r>
              <a:rPr lang="nb-NO" altLang="zh-TW" i="1" dirty="0"/>
              <a:t>app</a:t>
            </a:r>
            <a:r>
              <a:rPr lang="nb-NO" altLang="zh-TW" dirty="0"/>
              <a:t>)</a:t>
            </a:r>
            <a:r>
              <a:rPr lang="nb-NO" altLang="zh-TW" i="1" dirty="0"/>
              <a:t>, ut</a:t>
            </a:r>
            <a:r>
              <a:rPr lang="nb-NO" altLang="zh-TW" dirty="0"/>
              <a:t>2 (</a:t>
            </a:r>
            <a:r>
              <a:rPr lang="nb-NO" altLang="zh-TW" i="1" dirty="0"/>
              <a:t>app</a:t>
            </a:r>
            <a:r>
              <a:rPr lang="nb-NO" altLang="zh-TW" dirty="0"/>
              <a:t>)</a:t>
            </a:r>
            <a:r>
              <a:rPr lang="nb-NO" altLang="zh-TW" i="1" dirty="0"/>
              <a:t>, . . . ,ut</a:t>
            </a:r>
            <a:r>
              <a:rPr lang="nb-NO" altLang="zh-TW" dirty="0"/>
              <a:t>24 (</a:t>
            </a:r>
            <a:r>
              <a:rPr lang="nb-NO" altLang="zh-TW" i="1" dirty="0"/>
              <a:t>app</a:t>
            </a:r>
            <a:r>
              <a:rPr lang="nb-NO" altLang="zh-TW" dirty="0"/>
              <a:t>) </a:t>
            </a:r>
            <a:r>
              <a:rPr lang="nb-NO" altLang="zh-TW" i="1" dirty="0" smtClean="0"/>
              <a:t>&gt;</a:t>
            </a:r>
            <a:endParaRPr lang="nb-NO" altLang="zh-TW" dirty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29000"/>
            <a:ext cx="33337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619" y="4275532"/>
            <a:ext cx="3933825" cy="1337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4860032" y="3429000"/>
            <a:ext cx="129614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300192" y="3449388"/>
            <a:ext cx="2304256" cy="6276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Bucket 08:00~09:00</a:t>
            </a:r>
          </a:p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4/1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85047" y="6012086"/>
            <a:ext cx="2304256" cy="6276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Bucket 08:00~09:00</a:t>
            </a:r>
          </a:p>
          <a:p>
            <a:pPr algn="ctr"/>
            <a:r>
              <a:rPr lang="en-US" altLang="zh-TW" smtClean="0">
                <a:solidFill>
                  <a:schemeClr val="tx1"/>
                </a:solidFill>
              </a:rPr>
              <a:t>4/2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968044" y="3547205"/>
            <a:ext cx="1116124" cy="432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Gmail:10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50042" y="4131652"/>
            <a:ext cx="1116124" cy="4320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Alarm:12</a:t>
            </a:r>
            <a:endParaRPr lang="zh-TW" altLang="en-US" dirty="0">
              <a:solidFill>
                <a:schemeClr val="tx1"/>
              </a:solidFill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4860032" y="5095726"/>
            <a:ext cx="1296144" cy="1296144"/>
            <a:chOff x="4860032" y="5095726"/>
            <a:chExt cx="1296144" cy="1296144"/>
          </a:xfrm>
        </p:grpSpPr>
        <p:sp>
          <p:nvSpPr>
            <p:cNvPr id="9" name="矩形 8"/>
            <p:cNvSpPr/>
            <p:nvPr/>
          </p:nvSpPr>
          <p:spPr>
            <a:xfrm>
              <a:off x="4860032" y="5095726"/>
              <a:ext cx="1296144" cy="129614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4934745" y="5269624"/>
              <a:ext cx="1116124" cy="43204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Gmail:20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4950042" y="5809049"/>
              <a:ext cx="1116124" cy="43204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solidFill>
                    <a:schemeClr val="tx1"/>
                  </a:solidFill>
                </a:rPr>
                <a:t>Alarm:8</a:t>
              </a:r>
              <a:endParaRPr lang="zh-TW" altLang="en-US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809734" y="5438451"/>
                <a:ext cx="3168352" cy="5264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>
                    <a:solidFill>
                      <a:srgbClr val="FF0000"/>
                    </a:solidFill>
                  </a:rPr>
                  <a:t>U</a:t>
                </a:r>
                <a:r>
                  <a:rPr lang="en-US" altLang="zh-TW" sz="1600" dirty="0" smtClean="0">
                    <a:solidFill>
                      <a:srgbClr val="FF0000"/>
                    </a:solidFill>
                  </a:rPr>
                  <a:t>t9(Gmail)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10+20</m:t>
                        </m:r>
                      </m:num>
                      <m:den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/>
                      </a:rPr>
                      <m:t>=15</m:t>
                    </m:r>
                  </m:oMath>
                </a14:m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734" y="5438451"/>
                <a:ext cx="3168352" cy="526439"/>
              </a:xfrm>
              <a:prstGeom prst="rect">
                <a:avLst/>
              </a:prstGeom>
              <a:blipFill rotWithShape="1">
                <a:blip r:embed="rId4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809734" y="6012086"/>
                <a:ext cx="3168352" cy="52643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1600" dirty="0" smtClean="0">
                    <a:solidFill>
                      <a:srgbClr val="FF0000"/>
                    </a:solidFill>
                  </a:rPr>
                  <a:t>Pft</a:t>
                </a:r>
                <a:r>
                  <a:rPr lang="en-US" altLang="zh-TW" sz="1400" dirty="0" smtClean="0">
                    <a:solidFill>
                      <a:srgbClr val="FF0000"/>
                    </a:solidFill>
                  </a:rPr>
                  <a:t>(Gmail</a:t>
                </a:r>
                <a:r>
                  <a:rPr lang="en-US" altLang="zh-TW" sz="1600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US" altLang="zh-TW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15</m:t>
                        </m:r>
                      </m:num>
                      <m:den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15+10</m:t>
                        </m:r>
                      </m:den>
                    </m:f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/>
                      </a:rPr>
                      <m:t>=0.6</m:t>
                    </m:r>
                  </m:oMath>
                </a14:m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734" y="6012086"/>
                <a:ext cx="3168352" cy="526439"/>
              </a:xfrm>
              <a:prstGeom prst="rect">
                <a:avLst/>
              </a:prstGeom>
              <a:blipFill rotWithShape="1">
                <a:blip r:embed="rId5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167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Periodical </a:t>
            </a:r>
            <a:r>
              <a:rPr lang="en-US" altLang="zh-TW" dirty="0" smtClean="0"/>
              <a:t>usage(period)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References: On </a:t>
            </a:r>
            <a:r>
              <a:rPr lang="en-US" altLang="zh-TW" dirty="0"/>
              <a:t>periodicity </a:t>
            </a:r>
            <a:r>
              <a:rPr lang="en-US" altLang="zh-TW" dirty="0" smtClean="0"/>
              <a:t>detection and </a:t>
            </a:r>
            <a:r>
              <a:rPr lang="en-US" altLang="zh-TW" dirty="0"/>
              <a:t>structural periodic </a:t>
            </a:r>
            <a:r>
              <a:rPr lang="en-US" altLang="zh-TW" dirty="0" smtClean="0"/>
              <a:t>similarity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64" y="2780928"/>
            <a:ext cx="8695580" cy="1348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00" y="4129630"/>
            <a:ext cx="4735140" cy="2411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5060280" y="4400786"/>
            <a:ext cx="3960440" cy="11884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for </a:t>
            </a:r>
            <a:r>
              <a:rPr lang="en-US" altLang="zh-TW" dirty="0">
                <a:solidFill>
                  <a:schemeClr val="tx1"/>
                </a:solidFill>
              </a:rPr>
              <a:t>the query ‘Easter’ for 1000 </a:t>
            </a:r>
            <a:r>
              <a:rPr lang="en-US" altLang="zh-TW" dirty="0" smtClean="0">
                <a:solidFill>
                  <a:schemeClr val="tx1"/>
                </a:solidFill>
              </a:rPr>
              <a:t>days</a:t>
            </a:r>
            <a:r>
              <a:rPr lang="zh-TW" altLang="en-US" dirty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after the</a:t>
            </a:r>
            <a:r>
              <a:rPr lang="zh-TW" altLang="en-US" dirty="0" smtClean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beginning </a:t>
            </a:r>
            <a:r>
              <a:rPr lang="en-US" altLang="zh-TW" dirty="0">
                <a:solidFill>
                  <a:schemeClr val="tx1"/>
                </a:solidFill>
              </a:rPr>
              <a:t>of 2002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85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Periodical usage feature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</a:t>
            </a:r>
            <a:r>
              <a:rPr lang="en-US" altLang="zh-TW" dirty="0" smtClean="0"/>
              <a:t>he </a:t>
            </a:r>
            <a:r>
              <a:rPr lang="en-US" altLang="zh-TW" dirty="0"/>
              <a:t>usage periods of each App</a:t>
            </a:r>
            <a:r>
              <a:rPr lang="en-US" altLang="zh-TW" dirty="0" smtClean="0"/>
              <a:t>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13</a:t>
            </a:fld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36912"/>
            <a:ext cx="4646500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979" y="2492896"/>
            <a:ext cx="3048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線接點 5"/>
          <p:cNvCxnSpPr/>
          <p:nvPr/>
        </p:nvCxnSpPr>
        <p:spPr>
          <a:xfrm>
            <a:off x="4898020" y="4941168"/>
            <a:ext cx="35624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 flipV="1">
            <a:off x="5796136" y="494116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5436096" y="5445224"/>
            <a:ext cx="72008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Now</a:t>
            </a:r>
          </a:p>
          <a:p>
            <a:pPr algn="ctr"/>
            <a:r>
              <a:rPr lang="en-US" altLang="zh-TW" dirty="0" smtClean="0"/>
              <a:t>10:00</a:t>
            </a:r>
            <a:endParaRPr lang="zh-TW" altLang="en-US" dirty="0"/>
          </a:p>
        </p:txBody>
      </p:sp>
      <p:cxnSp>
        <p:nvCxnSpPr>
          <p:cNvPr id="13" name="直線單箭頭接點 12"/>
          <p:cNvCxnSpPr/>
          <p:nvPr/>
        </p:nvCxnSpPr>
        <p:spPr>
          <a:xfrm>
            <a:off x="5076056" y="436510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644008" y="3572847"/>
            <a:ext cx="1740024" cy="72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use APP</a:t>
            </a:r>
            <a:endParaRPr lang="zh-TW" altLang="en-US" dirty="0"/>
          </a:p>
          <a:p>
            <a:pPr algn="ctr"/>
            <a:r>
              <a:rPr lang="en-US" altLang="zh-TW" dirty="0" smtClean="0"/>
              <a:t>1 hour ago</a:t>
            </a:r>
            <a:endParaRPr lang="zh-TW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236296" y="3572847"/>
            <a:ext cx="1800200" cy="684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T(APP)=3(hour)</a:t>
            </a:r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 flipV="1">
            <a:off x="7236296" y="494116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6804248" y="5445224"/>
            <a:ext cx="110378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Put into</a:t>
            </a:r>
          </a:p>
          <a:p>
            <a:pPr algn="ctr"/>
            <a:r>
              <a:rPr lang="en-US" altLang="zh-TW" dirty="0" smtClean="0"/>
              <a:t>Bucket 12:00~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167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probability model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use the probability </a:t>
            </a:r>
            <a:r>
              <a:rPr lang="en-US" altLang="zh-TW" dirty="0"/>
              <a:t>model of </a:t>
            </a:r>
            <a:r>
              <a:rPr lang="en-US" altLang="zh-TW" i="1" dirty="0"/>
              <a:t>app </a:t>
            </a:r>
            <a:r>
              <a:rPr lang="en-US" altLang="zh-TW" dirty="0"/>
              <a:t>when the query time falls into the </a:t>
            </a:r>
            <a:r>
              <a:rPr lang="en-US" altLang="zh-TW" i="1" dirty="0" smtClean="0"/>
              <a:t>q</a:t>
            </a:r>
            <a:r>
              <a:rPr lang="en-US" altLang="zh-TW" dirty="0" smtClean="0"/>
              <a:t>-</a:t>
            </a:r>
            <a:r>
              <a:rPr lang="en-US" altLang="zh-TW" dirty="0" err="1" smtClean="0"/>
              <a:t>th</a:t>
            </a:r>
            <a:r>
              <a:rPr lang="en-US" altLang="zh-TW" dirty="0"/>
              <a:t> </a:t>
            </a:r>
            <a:r>
              <a:rPr lang="en-US" altLang="zh-TW" dirty="0" smtClean="0"/>
              <a:t>bucket </a:t>
            </a:r>
            <a:r>
              <a:rPr lang="en-US" altLang="zh-TW" dirty="0"/>
              <a:t>of its </a:t>
            </a:r>
            <a:r>
              <a:rPr lang="en-US" altLang="zh-TW" dirty="0" smtClean="0"/>
              <a:t>period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238" y="4437112"/>
            <a:ext cx="2799511" cy="2031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6673484" y="5301208"/>
            <a:ext cx="778836" cy="4427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970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Top-K Selection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238" y="4437112"/>
            <a:ext cx="2799511" cy="2031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6516216" y="5748536"/>
            <a:ext cx="1008112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TW" dirty="0" err="1" smtClean="0"/>
              <a:t>MaxProb</a:t>
            </a:r>
            <a:r>
              <a:rPr lang="en-US" altLang="zh-TW" dirty="0" smtClean="0"/>
              <a:t> selection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dirty="0" err="1" smtClean="0"/>
              <a:t>MinEntropy</a:t>
            </a:r>
            <a:r>
              <a:rPr lang="en-US" altLang="zh-TW" dirty="0" smtClean="0"/>
              <a:t> </a:t>
            </a:r>
            <a:r>
              <a:rPr lang="en-US" altLang="zh-TW" dirty="0"/>
              <a:t>selection</a:t>
            </a:r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530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/>
              <a:t>MaxProb</a:t>
            </a:r>
            <a:r>
              <a:rPr lang="en-US" altLang="zh-TW" dirty="0"/>
              <a:t> </a:t>
            </a:r>
            <a:r>
              <a:rPr lang="en-US" altLang="zh-TW" dirty="0" smtClean="0"/>
              <a:t>selection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uses </a:t>
            </a:r>
            <a:r>
              <a:rPr lang="en-US" altLang="zh-TW" dirty="0"/>
              <a:t>the maximum probability over </a:t>
            </a:r>
            <a:r>
              <a:rPr lang="en-US" altLang="zh-TW" dirty="0" smtClean="0"/>
              <a:t>three features </a:t>
            </a:r>
            <a:r>
              <a:rPr lang="en-US" altLang="zh-TW" dirty="0"/>
              <a:t>as the usage probability of the App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16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2936"/>
            <a:ext cx="4878542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5634118" y="4581128"/>
            <a:ext cx="3528392" cy="16561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altLang="zh-TW" dirty="0" smtClean="0">
                <a:solidFill>
                  <a:srgbClr val="FF0000"/>
                </a:solidFill>
              </a:rPr>
              <a:t>cross-feature </a:t>
            </a:r>
            <a:r>
              <a:rPr lang="en-US" altLang="zh-TW" dirty="0">
                <a:solidFill>
                  <a:srgbClr val="FF0000"/>
                </a:solidFill>
              </a:rPr>
              <a:t>comparison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altLang="zh-TW" dirty="0" smtClean="0">
                <a:solidFill>
                  <a:srgbClr val="FF0000"/>
                </a:solidFill>
              </a:rPr>
              <a:t>dominated </a:t>
            </a:r>
            <a:r>
              <a:rPr lang="en-US" altLang="zh-TW" dirty="0">
                <a:solidFill>
                  <a:srgbClr val="FF0000"/>
                </a:solidFill>
              </a:rPr>
              <a:t>by </a:t>
            </a:r>
            <a:r>
              <a:rPr lang="en-US" altLang="zh-TW" dirty="0" smtClean="0">
                <a:solidFill>
                  <a:srgbClr val="FF0000"/>
                </a:solidFill>
              </a:rPr>
              <a:t>single feature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628" y="4286267"/>
            <a:ext cx="350988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94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/>
              <a:t>MinEntropy</a:t>
            </a:r>
            <a:r>
              <a:rPr lang="en-US" altLang="zh-TW" dirty="0" smtClean="0"/>
              <a:t> selection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select  the </a:t>
            </a:r>
            <a:r>
              <a:rPr lang="en-US" altLang="zh-TW" dirty="0"/>
              <a:t>maximum probability </a:t>
            </a:r>
            <a:r>
              <a:rPr lang="en-US" altLang="zh-TW" dirty="0" smtClean="0"/>
              <a:t>from the </a:t>
            </a:r>
            <a:r>
              <a:rPr lang="en-US" altLang="zh-TW" dirty="0"/>
              <a:t>features </a:t>
            </a:r>
            <a:r>
              <a:rPr lang="en-US" altLang="zh-TW" dirty="0" smtClean="0"/>
              <a:t>which has the</a:t>
            </a:r>
            <a:r>
              <a:rPr lang="en-US" altLang="zh-TW" dirty="0"/>
              <a:t> minimum entropy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17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780927"/>
            <a:ext cx="4185621" cy="3854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橢圓 4"/>
          <p:cNvSpPr/>
          <p:nvPr/>
        </p:nvSpPr>
        <p:spPr>
          <a:xfrm>
            <a:off x="5148064" y="3861048"/>
            <a:ext cx="360040" cy="1440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" name="直線單箭頭接點 6"/>
          <p:cNvCxnSpPr/>
          <p:nvPr/>
        </p:nvCxnSpPr>
        <p:spPr>
          <a:xfrm flipH="1">
            <a:off x="2123728" y="4005064"/>
            <a:ext cx="320435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395536" y="4365104"/>
            <a:ext cx="360040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i="1" dirty="0" smtClean="0"/>
              <a:t> entropy=−</a:t>
            </a:r>
            <a:r>
              <a:rPr lang="en-US" altLang="zh-TW" dirty="0"/>
              <a:t>(0</a:t>
            </a:r>
            <a:r>
              <a:rPr lang="en-US" altLang="zh-TW" i="1" dirty="0"/>
              <a:t>.</a:t>
            </a:r>
            <a:r>
              <a:rPr lang="en-US" altLang="zh-TW" dirty="0"/>
              <a:t>27 </a:t>
            </a:r>
            <a:r>
              <a:rPr lang="en-US" altLang="zh-TW" i="1" dirty="0"/>
              <a:t>× </a:t>
            </a:r>
            <a:r>
              <a:rPr lang="en-US" altLang="zh-TW" dirty="0"/>
              <a:t>log 0</a:t>
            </a:r>
            <a:r>
              <a:rPr lang="en-US" altLang="zh-TW" i="1" dirty="0"/>
              <a:t>.</a:t>
            </a:r>
            <a:r>
              <a:rPr lang="en-US" altLang="zh-TW" dirty="0"/>
              <a:t>27 </a:t>
            </a:r>
            <a:r>
              <a:rPr lang="en-US" altLang="zh-TW" dirty="0" smtClean="0"/>
              <a:t>+0</a:t>
            </a:r>
            <a:r>
              <a:rPr lang="en-US" altLang="zh-TW" i="1" dirty="0" smtClean="0"/>
              <a:t>.</a:t>
            </a:r>
            <a:r>
              <a:rPr lang="en-US" altLang="zh-TW" dirty="0" smtClean="0"/>
              <a:t>08 </a:t>
            </a:r>
            <a:r>
              <a:rPr lang="en-US" altLang="zh-TW" i="1" dirty="0"/>
              <a:t>× </a:t>
            </a:r>
            <a:r>
              <a:rPr lang="en-US" altLang="zh-TW" dirty="0"/>
              <a:t>log 0</a:t>
            </a:r>
            <a:r>
              <a:rPr lang="en-US" altLang="zh-TW" i="1" dirty="0"/>
              <a:t>.</a:t>
            </a:r>
            <a:r>
              <a:rPr lang="en-US" altLang="zh-TW" dirty="0"/>
              <a:t>08 + 0</a:t>
            </a:r>
            <a:r>
              <a:rPr lang="en-US" altLang="zh-TW" i="1" dirty="0"/>
              <a:t>.</a:t>
            </a:r>
            <a:r>
              <a:rPr lang="en-US" altLang="zh-TW" dirty="0"/>
              <a:t>07 </a:t>
            </a:r>
            <a:r>
              <a:rPr lang="en-US" altLang="zh-TW" i="1" dirty="0"/>
              <a:t>× </a:t>
            </a:r>
            <a:r>
              <a:rPr lang="en-US" altLang="zh-TW" dirty="0"/>
              <a:t>log 0</a:t>
            </a:r>
            <a:r>
              <a:rPr lang="en-US" altLang="zh-TW" i="1" dirty="0"/>
              <a:t>.</a:t>
            </a:r>
            <a:r>
              <a:rPr lang="en-US" altLang="zh-TW" dirty="0"/>
              <a:t>07 + 0</a:t>
            </a:r>
            <a:r>
              <a:rPr lang="en-US" altLang="zh-TW" i="1" dirty="0"/>
              <a:t>.</a:t>
            </a:r>
            <a:r>
              <a:rPr lang="en-US" altLang="zh-TW" dirty="0"/>
              <a:t>06 </a:t>
            </a:r>
            <a:r>
              <a:rPr lang="en-US" altLang="zh-TW" i="1" dirty="0"/>
              <a:t>× </a:t>
            </a:r>
            <a:r>
              <a:rPr lang="en-US" altLang="zh-TW" dirty="0"/>
              <a:t>log 0</a:t>
            </a:r>
            <a:r>
              <a:rPr lang="en-US" altLang="zh-TW" i="1" dirty="0"/>
              <a:t>.</a:t>
            </a:r>
            <a:r>
              <a:rPr lang="en-US" altLang="zh-TW" dirty="0"/>
              <a:t>06 </a:t>
            </a:r>
            <a:r>
              <a:rPr lang="en-US" altLang="zh-TW" dirty="0" smtClean="0"/>
              <a:t>+0</a:t>
            </a:r>
            <a:r>
              <a:rPr lang="en-US" altLang="zh-TW" i="1" dirty="0" smtClean="0"/>
              <a:t>.</a:t>
            </a:r>
            <a:r>
              <a:rPr lang="en-US" altLang="zh-TW" dirty="0" smtClean="0"/>
              <a:t>25 </a:t>
            </a:r>
            <a:r>
              <a:rPr lang="en-US" altLang="zh-TW" i="1" dirty="0" smtClean="0"/>
              <a:t>×</a:t>
            </a:r>
            <a:r>
              <a:rPr lang="en-US" altLang="zh-TW" dirty="0" smtClean="0"/>
              <a:t>log </a:t>
            </a:r>
            <a:r>
              <a:rPr lang="en-US" altLang="zh-TW" dirty="0"/>
              <a:t>0</a:t>
            </a:r>
            <a:r>
              <a:rPr lang="en-US" altLang="zh-TW" i="1" dirty="0"/>
              <a:t>.</a:t>
            </a:r>
            <a:r>
              <a:rPr lang="en-US" altLang="zh-TW" dirty="0"/>
              <a:t>25 + 0</a:t>
            </a:r>
            <a:r>
              <a:rPr lang="en-US" altLang="zh-TW" i="1" dirty="0"/>
              <a:t>.</a:t>
            </a:r>
            <a:r>
              <a:rPr lang="en-US" altLang="zh-TW" dirty="0"/>
              <a:t>25 </a:t>
            </a:r>
            <a:r>
              <a:rPr lang="en-US" altLang="zh-TW" i="1" dirty="0"/>
              <a:t>× </a:t>
            </a:r>
            <a:r>
              <a:rPr lang="en-US" altLang="zh-TW" dirty="0"/>
              <a:t>log 0</a:t>
            </a:r>
            <a:r>
              <a:rPr lang="en-US" altLang="zh-TW" i="1" dirty="0"/>
              <a:t>.</a:t>
            </a:r>
            <a:r>
              <a:rPr lang="en-US" altLang="zh-TW" dirty="0"/>
              <a:t>25 </a:t>
            </a:r>
            <a:r>
              <a:rPr lang="en-US" altLang="zh-TW" dirty="0" smtClean="0"/>
              <a:t>+0</a:t>
            </a:r>
            <a:r>
              <a:rPr lang="en-US" altLang="zh-TW" i="1" dirty="0" smtClean="0"/>
              <a:t>.</a:t>
            </a:r>
            <a:r>
              <a:rPr lang="en-US" altLang="zh-TW" dirty="0" smtClean="0"/>
              <a:t>02 </a:t>
            </a:r>
            <a:r>
              <a:rPr lang="en-US" altLang="zh-TW" i="1" dirty="0"/>
              <a:t>× </a:t>
            </a:r>
            <a:r>
              <a:rPr lang="en-US" altLang="zh-TW" dirty="0"/>
              <a:t>log 0</a:t>
            </a:r>
            <a:r>
              <a:rPr lang="en-US" altLang="zh-TW" i="1" dirty="0"/>
              <a:t>.</a:t>
            </a:r>
            <a:r>
              <a:rPr lang="en-US" altLang="zh-TW" dirty="0"/>
              <a:t>02) = 0</a:t>
            </a:r>
            <a:r>
              <a:rPr lang="en-US" altLang="zh-TW" i="1" dirty="0"/>
              <a:t>.</a:t>
            </a:r>
            <a:r>
              <a:rPr lang="en-US" altLang="zh-TW" dirty="0"/>
              <a:t>74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303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Method</a:t>
            </a:r>
          </a:p>
          <a:p>
            <a:r>
              <a:rPr lang="en-US" altLang="zh-TW" dirty="0" smtClean="0"/>
              <a:t>Experiments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12C412-858C-4BDA-A716-173E95CE819D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36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set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Small:15 participants’ usage </a:t>
            </a:r>
            <a:r>
              <a:rPr lang="en-US" altLang="zh-TW" dirty="0"/>
              <a:t>traces from July to December in </a:t>
            </a:r>
            <a:r>
              <a:rPr lang="en-US" altLang="zh-TW" dirty="0" smtClean="0"/>
              <a:t>2010</a:t>
            </a:r>
          </a:p>
          <a:p>
            <a:r>
              <a:rPr lang="en-US" altLang="zh-TW" dirty="0" smtClean="0"/>
              <a:t>Large:80 </a:t>
            </a:r>
            <a:r>
              <a:rPr lang="en-US" altLang="zh-TW" dirty="0"/>
              <a:t>participants from </a:t>
            </a:r>
            <a:r>
              <a:rPr lang="en-US" altLang="zh-TW" dirty="0" smtClean="0"/>
              <a:t>October 2009 </a:t>
            </a:r>
            <a:r>
              <a:rPr lang="en-US" altLang="zh-TW" dirty="0"/>
              <a:t>to February 2011. </a:t>
            </a:r>
            <a:endParaRPr lang="en-US" altLang="zh-TW" dirty="0" smtClean="0"/>
          </a:p>
          <a:p>
            <a:r>
              <a:rPr lang="en-US" altLang="zh-TW" dirty="0" smtClean="0"/>
              <a:t>Each </a:t>
            </a:r>
            <a:r>
              <a:rPr lang="en-US" altLang="zh-TW" dirty="0"/>
              <a:t>dataset is separated as </a:t>
            </a:r>
            <a:r>
              <a:rPr lang="en-US" altLang="zh-TW" dirty="0">
                <a:solidFill>
                  <a:srgbClr val="FF0000"/>
                </a:solidFill>
              </a:rPr>
              <a:t>60% </a:t>
            </a:r>
            <a:r>
              <a:rPr lang="en-US" altLang="zh-TW" dirty="0" smtClean="0">
                <a:solidFill>
                  <a:srgbClr val="FF0000"/>
                </a:solidFill>
              </a:rPr>
              <a:t>for training </a:t>
            </a:r>
            <a:r>
              <a:rPr lang="en-US" altLang="zh-TW" dirty="0">
                <a:solidFill>
                  <a:srgbClr val="FF0000"/>
                </a:solidFill>
              </a:rPr>
              <a:t>and 40% for testing</a:t>
            </a:r>
            <a:endParaRPr lang="zh-TW" altLang="en-US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19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725144"/>
            <a:ext cx="5773055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088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Method</a:t>
            </a:r>
          </a:p>
          <a:p>
            <a:r>
              <a:rPr lang="en-US" altLang="zh-TW" dirty="0" smtClean="0"/>
              <a:t>Experiments</a:t>
            </a:r>
          </a:p>
          <a:p>
            <a:r>
              <a:rPr lang="en-US" altLang="zh-TW" dirty="0" smtClean="0"/>
              <a:t>Conclusion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12C412-858C-4BDA-A716-173E95CE819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890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baseline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 input of existing works are </a:t>
            </a:r>
            <a:r>
              <a:rPr lang="en-US" altLang="zh-TW" dirty="0"/>
              <a:t>very different from ours in this </a:t>
            </a:r>
            <a:r>
              <a:rPr lang="en-US" altLang="zh-TW" dirty="0" smtClean="0"/>
              <a:t>paper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20</a:t>
            </a:fld>
            <a:endParaRPr lang="zh-TW" alt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12976"/>
            <a:ext cx="7001719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181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Experiments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21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08076"/>
            <a:ext cx="5063691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301208"/>
            <a:ext cx="4343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Experiments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941016"/>
              </p:ext>
            </p:extLst>
          </p:nvPr>
        </p:nvGraphicFramePr>
        <p:xfrm>
          <a:off x="971599" y="3548882"/>
          <a:ext cx="6912768" cy="2123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422"/>
                <a:gridCol w="1717155"/>
                <a:gridCol w="1728191"/>
              </a:tblGrid>
              <a:tr h="944497">
                <a:tc>
                  <a:txBody>
                    <a:bodyPr/>
                    <a:lstStyle/>
                    <a:p>
                      <a:r>
                        <a:rPr kumimoji="0" lang="en-US" altLang="zh-TW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TW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 response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MRR</a:t>
                      </a:r>
                      <a:endParaRPr lang="zh-TW" altLang="en-US" dirty="0"/>
                    </a:p>
                  </a:txBody>
                  <a:tcPr/>
                </a:tc>
              </a:tr>
              <a:tr h="447789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Gmail, Alarm, calendar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calendar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1/3</a:t>
                      </a:r>
                      <a:endParaRPr lang="zh-TW" altLang="en-US" dirty="0"/>
                    </a:p>
                  </a:txBody>
                  <a:tcPr/>
                </a:tc>
              </a:tr>
              <a:tr h="333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Gmail, Alarm, calendar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Alarm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1/2</a:t>
                      </a:r>
                      <a:endParaRPr lang="zh-TW" altLang="en-US" dirty="0"/>
                    </a:p>
                  </a:txBody>
                  <a:tcPr/>
                </a:tc>
              </a:tr>
              <a:tr h="333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Gmail, Alarm, calendar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Gmail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1/1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22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4205267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1547664" y="5877272"/>
            <a:ext cx="481797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MRR=(1/3+1/2+1/1)/3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77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Experiments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23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00250"/>
            <a:ext cx="38862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453" y="2001400"/>
            <a:ext cx="3800157" cy="2686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360" y="4868163"/>
            <a:ext cx="31432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277" y="5172962"/>
            <a:ext cx="3962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77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Method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Experiments</a:t>
            </a:r>
          </a:p>
          <a:p>
            <a:r>
              <a:rPr lang="en-US" altLang="zh-TW" dirty="0" smtClean="0"/>
              <a:t>Conclusion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36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propose a Temporal-based Apps predictor </a:t>
            </a:r>
            <a:r>
              <a:rPr lang="en-US" altLang="zh-TW" dirty="0" smtClean="0"/>
              <a:t>to </a:t>
            </a:r>
            <a:r>
              <a:rPr lang="en-US" altLang="zh-TW" dirty="0"/>
              <a:t>predict </a:t>
            </a:r>
            <a:r>
              <a:rPr lang="en-US" altLang="zh-TW" i="1" dirty="0"/>
              <a:t>k </a:t>
            </a:r>
            <a:r>
              <a:rPr lang="en-US" altLang="zh-TW" dirty="0"/>
              <a:t>Apps which are most likely </a:t>
            </a:r>
            <a:r>
              <a:rPr lang="en-US" altLang="zh-TW" dirty="0" smtClean="0"/>
              <a:t>to be used </a:t>
            </a:r>
            <a:r>
              <a:rPr lang="en-US" altLang="zh-TW" dirty="0"/>
              <a:t>at a given query </a:t>
            </a:r>
            <a:r>
              <a:rPr lang="en-US" altLang="zh-TW" dirty="0" smtClean="0"/>
              <a:t>time</a:t>
            </a:r>
          </a:p>
          <a:p>
            <a:r>
              <a:rPr lang="en-US" altLang="zh-TW" dirty="0" smtClean="0"/>
              <a:t>Propose two </a:t>
            </a:r>
            <a:r>
              <a:rPr lang="en-US" altLang="zh-TW" dirty="0"/>
              <a:t>selection algorithms, </a:t>
            </a:r>
            <a:r>
              <a:rPr lang="en-US" altLang="zh-TW" dirty="0" err="1"/>
              <a:t>MaxProb</a:t>
            </a:r>
            <a:r>
              <a:rPr lang="en-US" altLang="zh-TW" dirty="0"/>
              <a:t> and </a:t>
            </a:r>
            <a:r>
              <a:rPr lang="en-US" altLang="zh-TW" dirty="0" err="1" smtClean="0"/>
              <a:t>MinEntropy</a:t>
            </a:r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25</a:t>
            </a:fld>
            <a:endParaRPr lang="zh-TW" altLang="en-US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7544" y="1268760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198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+mj-ea"/>
                <a:ea typeface="+mj-ea"/>
              </a:rPr>
              <a:t>Motivation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TW" dirty="0" smtClean="0"/>
              <a:t>Proliferation  of  Mobile applications</a:t>
            </a:r>
            <a:endParaRPr lang="en-US" altLang="zh-TW" sz="1800" dirty="0"/>
          </a:p>
          <a:p>
            <a:pPr lvl="2">
              <a:buFont typeface="Wingdings" panose="05000000000000000000" pitchFamily="2" charset="2"/>
              <a:buChar char="l"/>
            </a:pPr>
            <a:endParaRPr lang="en-US" altLang="zh-TW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TW" dirty="0" smtClean="0"/>
              <a:t> Predicting </a:t>
            </a:r>
            <a:r>
              <a:rPr lang="en-US" altLang="zh-TW" dirty="0"/>
              <a:t>Apps </a:t>
            </a:r>
            <a:r>
              <a:rPr lang="en-US" altLang="zh-TW" dirty="0" smtClean="0"/>
              <a:t>usage facilitates </a:t>
            </a:r>
            <a:r>
              <a:rPr lang="en-US" altLang="zh-TW" dirty="0"/>
              <a:t>fast Apps launching, intelligent user experience, </a:t>
            </a:r>
            <a:r>
              <a:rPr lang="en-US" altLang="zh-TW" dirty="0" smtClean="0"/>
              <a:t>and power </a:t>
            </a:r>
            <a:r>
              <a:rPr lang="en-US" altLang="zh-TW" dirty="0"/>
              <a:t>management in smartphones.</a:t>
            </a:r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12C412-858C-4BDA-A716-173E95CE819D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172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Existing approaches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 </a:t>
            </a:r>
            <a:r>
              <a:rPr lang="en-US" altLang="zh-TW" dirty="0" smtClean="0"/>
              <a:t>Collect </a:t>
            </a:r>
            <a:r>
              <a:rPr lang="en-US" altLang="zh-TW" dirty="0"/>
              <a:t>a bunch of different types of </a:t>
            </a:r>
            <a:r>
              <a:rPr lang="en-US" altLang="zh-TW" dirty="0" smtClean="0"/>
              <a:t>sensor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Energy </a:t>
            </a:r>
            <a:r>
              <a:rPr lang="en-US" altLang="zh-TW" dirty="0">
                <a:solidFill>
                  <a:srgbClr val="FF0000"/>
                </a:solidFill>
              </a:rPr>
              <a:t>and storage consumption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dirty="0" smtClean="0"/>
              <a:t>Noise data</a:t>
            </a:r>
          </a:p>
          <a:p>
            <a:pPr marL="393192" lvl="1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12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Purpose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</a:t>
            </a:r>
            <a:r>
              <a:rPr lang="en-US" altLang="zh-TW" dirty="0" smtClean="0"/>
              <a:t>ropose </a:t>
            </a:r>
            <a:r>
              <a:rPr lang="en-US" altLang="zh-TW" dirty="0"/>
              <a:t>a Temporal-based Apps Predictor, </a:t>
            </a:r>
            <a:r>
              <a:rPr lang="en-US" altLang="zh-TW" dirty="0" smtClean="0"/>
              <a:t>called TAP</a:t>
            </a:r>
            <a:r>
              <a:rPr lang="en-US" altLang="zh-TW" dirty="0"/>
              <a:t>, which dynamically lists </a:t>
            </a:r>
            <a:r>
              <a:rPr lang="en-US" altLang="zh-TW" i="1" dirty="0"/>
              <a:t>k </a:t>
            </a:r>
            <a:r>
              <a:rPr lang="en-US" altLang="zh-TW" dirty="0"/>
              <a:t>Apps which are most likely to </a:t>
            </a:r>
            <a:r>
              <a:rPr lang="en-US" altLang="zh-TW" dirty="0" smtClean="0"/>
              <a:t>be used</a:t>
            </a:r>
            <a:r>
              <a:rPr lang="en-US" altLang="zh-TW" dirty="0"/>
              <a:t>.</a:t>
            </a:r>
            <a:endParaRPr lang="zh-TW" altLang="en-US" dirty="0" smtClean="0"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Framework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56084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dirty="0" smtClean="0"/>
              <a:t>Method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Experiments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F12C412-858C-4BDA-A716-173E95CE819D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363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Mobile Applications </a:t>
            </a:r>
            <a:r>
              <a:rPr lang="en-US" altLang="zh-TW" dirty="0" smtClean="0"/>
              <a:t>Features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Global usage feature</a:t>
            </a:r>
          </a:p>
          <a:p>
            <a:pPr lvl="1"/>
            <a:r>
              <a:rPr lang="en-US" altLang="zh-TW" dirty="0"/>
              <a:t>R</a:t>
            </a:r>
            <a:r>
              <a:rPr lang="en-US" altLang="zh-TW" dirty="0" smtClean="0"/>
              <a:t>ecords </a:t>
            </a:r>
            <a:r>
              <a:rPr lang="en-US" altLang="zh-TW" dirty="0"/>
              <a:t>the global usage count of each App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FF0000"/>
                </a:solidFill>
              </a:rPr>
              <a:t>Temporal </a:t>
            </a:r>
            <a:r>
              <a:rPr lang="en-US" altLang="zh-TW" dirty="0">
                <a:solidFill>
                  <a:srgbClr val="FF0000"/>
                </a:solidFill>
              </a:rPr>
              <a:t>usage </a:t>
            </a:r>
            <a:r>
              <a:rPr lang="en-US" altLang="zh-TW" dirty="0" smtClean="0">
                <a:solidFill>
                  <a:srgbClr val="FF0000"/>
                </a:solidFill>
              </a:rPr>
              <a:t>feature</a:t>
            </a:r>
          </a:p>
          <a:p>
            <a:pPr lvl="1"/>
            <a:r>
              <a:rPr lang="en-US" altLang="zh-TW" dirty="0" smtClean="0"/>
              <a:t>Records the </a:t>
            </a:r>
            <a:r>
              <a:rPr lang="en-US" altLang="zh-TW" dirty="0"/>
              <a:t>usage counts regarding to a specific temporal bucket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FF0000"/>
                </a:solidFill>
              </a:rPr>
              <a:t>Periodical usage feature</a:t>
            </a:r>
          </a:p>
          <a:p>
            <a:pPr lvl="1"/>
            <a:r>
              <a:rPr lang="en-US" altLang="zh-TW" dirty="0" smtClean="0"/>
              <a:t>Reveals the </a:t>
            </a:r>
            <a:r>
              <a:rPr lang="en-US" altLang="zh-TW" dirty="0"/>
              <a:t>usage periods of each App</a:t>
            </a:r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271" y="4797151"/>
            <a:ext cx="2592288" cy="1606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7116351" y="4882751"/>
            <a:ext cx="115212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522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Notation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C412-858C-4BDA-A716-173E95CE819D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31504"/>
            <a:ext cx="7761634" cy="391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49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3986</TotalTime>
  <Words>551</Words>
  <Application>Microsoft Office PowerPoint</Application>
  <PresentationFormat>如螢幕大小 (4:3)</PresentationFormat>
  <Paragraphs>151</Paragraphs>
  <Slides>25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流線</vt:lpstr>
      <vt:lpstr>On Mining Mobile Apps Usage Behavior for Predicting Apps Usage in Smartphones</vt:lpstr>
      <vt:lpstr>Outline</vt:lpstr>
      <vt:lpstr>Introduction</vt:lpstr>
      <vt:lpstr>Existing approaches</vt:lpstr>
      <vt:lpstr>Purpose</vt:lpstr>
      <vt:lpstr>Framework</vt:lpstr>
      <vt:lpstr>Outline</vt:lpstr>
      <vt:lpstr>Mobile Applications Features</vt:lpstr>
      <vt:lpstr>Notation </vt:lpstr>
      <vt:lpstr>Global usage feature</vt:lpstr>
      <vt:lpstr>Temporal usage feature</vt:lpstr>
      <vt:lpstr>Periodical usage(period)</vt:lpstr>
      <vt:lpstr>Periodical usage feature</vt:lpstr>
      <vt:lpstr>probability model </vt:lpstr>
      <vt:lpstr>Top-K Selection</vt:lpstr>
      <vt:lpstr>MaxProb selection</vt:lpstr>
      <vt:lpstr>MinEntropy selection</vt:lpstr>
      <vt:lpstr>Outline</vt:lpstr>
      <vt:lpstr>Data set</vt:lpstr>
      <vt:lpstr>baseline</vt:lpstr>
      <vt:lpstr>Experiments</vt:lpstr>
      <vt:lpstr>Experiments</vt:lpstr>
      <vt:lpstr>Experiments</vt:lpstr>
      <vt:lpstr>Outline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Selection of Social Media Responses to News</dc:title>
  <dc:creator>user</dc:creator>
  <cp:lastModifiedBy>USER</cp:lastModifiedBy>
  <cp:revision>379</cp:revision>
  <dcterms:created xsi:type="dcterms:W3CDTF">2013-09-30T04:14:53Z</dcterms:created>
  <dcterms:modified xsi:type="dcterms:W3CDTF">2014-04-01T03:37:48Z</dcterms:modified>
</cp:coreProperties>
</file>